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5" r:id="rId20"/>
    <p:sldId id="276" r:id="rId21"/>
    <p:sldId id="274" r:id="rId22"/>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78700C41-4132-405C-901F-1917745B9D24}" type="datetimeFigureOut">
              <a:rPr lang="en-US" smtClean="0"/>
              <a:t>10/24/2023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A95CC9C-ED16-4F92-B9FF-D02E4AB36B9B}" type="slidenum">
              <a:rPr lang="en-US" smtClean="0"/>
              <a:t>‹#›</a:t>
            </a:fld>
            <a:endParaRPr lang="en-US"/>
          </a:p>
        </p:txBody>
      </p:sp>
    </p:spTree>
    <p:extLst>
      <p:ext uri="{BB962C8B-B14F-4D97-AF65-F5344CB8AC3E}">
        <p14:creationId xmlns:p14="http://schemas.microsoft.com/office/powerpoint/2010/main" val="750394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78700C41-4132-405C-901F-1917745B9D24}" type="datetimeFigureOut">
              <a:rPr lang="en-US" smtClean="0"/>
              <a:t>10/24/2023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A95CC9C-ED16-4F92-B9FF-D02E4AB36B9B}" type="slidenum">
              <a:rPr lang="en-US" smtClean="0"/>
              <a:t>‹#›</a:t>
            </a:fld>
            <a:endParaRPr lang="en-US"/>
          </a:p>
        </p:txBody>
      </p:sp>
    </p:spTree>
    <p:extLst>
      <p:ext uri="{BB962C8B-B14F-4D97-AF65-F5344CB8AC3E}">
        <p14:creationId xmlns:p14="http://schemas.microsoft.com/office/powerpoint/2010/main" val="2253866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78700C41-4132-405C-901F-1917745B9D24}" type="datetimeFigureOut">
              <a:rPr lang="en-US" smtClean="0"/>
              <a:t>10/24/2023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A95CC9C-ED16-4F92-B9FF-D02E4AB36B9B}" type="slidenum">
              <a:rPr lang="en-US" smtClean="0"/>
              <a:t>‹#›</a:t>
            </a:fld>
            <a:endParaRPr lang="en-US"/>
          </a:p>
        </p:txBody>
      </p:sp>
    </p:spTree>
    <p:extLst>
      <p:ext uri="{BB962C8B-B14F-4D97-AF65-F5344CB8AC3E}">
        <p14:creationId xmlns:p14="http://schemas.microsoft.com/office/powerpoint/2010/main" val="3037197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78700C41-4132-405C-901F-1917745B9D24}" type="datetimeFigureOut">
              <a:rPr lang="en-US" smtClean="0"/>
              <a:t>10/24/2023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A95CC9C-ED16-4F92-B9FF-D02E4AB36B9B}" type="slidenum">
              <a:rPr lang="en-US" smtClean="0"/>
              <a:t>‹#›</a:t>
            </a:fld>
            <a:endParaRPr lang="en-US"/>
          </a:p>
        </p:txBody>
      </p:sp>
    </p:spTree>
    <p:extLst>
      <p:ext uri="{BB962C8B-B14F-4D97-AF65-F5344CB8AC3E}">
        <p14:creationId xmlns:p14="http://schemas.microsoft.com/office/powerpoint/2010/main" val="1535221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78700C41-4132-405C-901F-1917745B9D24}" type="datetimeFigureOut">
              <a:rPr lang="en-US" smtClean="0"/>
              <a:t>10/24/2023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A95CC9C-ED16-4F92-B9FF-D02E4AB36B9B}" type="slidenum">
              <a:rPr lang="en-US" smtClean="0"/>
              <a:t>‹#›</a:t>
            </a:fld>
            <a:endParaRPr lang="en-US"/>
          </a:p>
        </p:txBody>
      </p:sp>
    </p:spTree>
    <p:extLst>
      <p:ext uri="{BB962C8B-B14F-4D97-AF65-F5344CB8AC3E}">
        <p14:creationId xmlns:p14="http://schemas.microsoft.com/office/powerpoint/2010/main" val="2473593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78700C41-4132-405C-901F-1917745B9D24}" type="datetimeFigureOut">
              <a:rPr lang="en-US" smtClean="0"/>
              <a:t>10/24/2023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A95CC9C-ED16-4F92-B9FF-D02E4AB36B9B}" type="slidenum">
              <a:rPr lang="en-US" smtClean="0"/>
              <a:t>‹#›</a:t>
            </a:fld>
            <a:endParaRPr lang="en-US"/>
          </a:p>
        </p:txBody>
      </p:sp>
    </p:spTree>
    <p:extLst>
      <p:ext uri="{BB962C8B-B14F-4D97-AF65-F5344CB8AC3E}">
        <p14:creationId xmlns:p14="http://schemas.microsoft.com/office/powerpoint/2010/main" val="2917423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78700C41-4132-405C-901F-1917745B9D24}" type="datetimeFigureOut">
              <a:rPr lang="en-US" smtClean="0"/>
              <a:t>10/24/2023</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3A95CC9C-ED16-4F92-B9FF-D02E4AB36B9B}" type="slidenum">
              <a:rPr lang="en-US" smtClean="0"/>
              <a:t>‹#›</a:t>
            </a:fld>
            <a:endParaRPr lang="en-US"/>
          </a:p>
        </p:txBody>
      </p:sp>
    </p:spTree>
    <p:extLst>
      <p:ext uri="{BB962C8B-B14F-4D97-AF65-F5344CB8AC3E}">
        <p14:creationId xmlns:p14="http://schemas.microsoft.com/office/powerpoint/2010/main" val="367364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78700C41-4132-405C-901F-1917745B9D24}" type="datetimeFigureOut">
              <a:rPr lang="en-US" smtClean="0"/>
              <a:t>10/24/2023</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3A95CC9C-ED16-4F92-B9FF-D02E4AB36B9B}" type="slidenum">
              <a:rPr lang="en-US" smtClean="0"/>
              <a:t>‹#›</a:t>
            </a:fld>
            <a:endParaRPr lang="en-US"/>
          </a:p>
        </p:txBody>
      </p:sp>
    </p:spTree>
    <p:extLst>
      <p:ext uri="{BB962C8B-B14F-4D97-AF65-F5344CB8AC3E}">
        <p14:creationId xmlns:p14="http://schemas.microsoft.com/office/powerpoint/2010/main" val="1291626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8700C41-4132-405C-901F-1917745B9D24}" type="datetimeFigureOut">
              <a:rPr lang="en-US" smtClean="0"/>
              <a:t>10/24/2023</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3A95CC9C-ED16-4F92-B9FF-D02E4AB36B9B}" type="slidenum">
              <a:rPr lang="en-US" smtClean="0"/>
              <a:t>‹#›</a:t>
            </a:fld>
            <a:endParaRPr lang="en-US"/>
          </a:p>
        </p:txBody>
      </p:sp>
    </p:spTree>
    <p:extLst>
      <p:ext uri="{BB962C8B-B14F-4D97-AF65-F5344CB8AC3E}">
        <p14:creationId xmlns:p14="http://schemas.microsoft.com/office/powerpoint/2010/main" val="1554686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78700C41-4132-405C-901F-1917745B9D24}" type="datetimeFigureOut">
              <a:rPr lang="en-US" smtClean="0"/>
              <a:t>10/24/2023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A95CC9C-ED16-4F92-B9FF-D02E4AB36B9B}" type="slidenum">
              <a:rPr lang="en-US" smtClean="0"/>
              <a:t>‹#›</a:t>
            </a:fld>
            <a:endParaRPr lang="en-US"/>
          </a:p>
        </p:txBody>
      </p:sp>
    </p:spTree>
    <p:extLst>
      <p:ext uri="{BB962C8B-B14F-4D97-AF65-F5344CB8AC3E}">
        <p14:creationId xmlns:p14="http://schemas.microsoft.com/office/powerpoint/2010/main" val="1704574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78700C41-4132-405C-901F-1917745B9D24}" type="datetimeFigureOut">
              <a:rPr lang="en-US" smtClean="0"/>
              <a:t>10/24/2023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A95CC9C-ED16-4F92-B9FF-D02E4AB36B9B}" type="slidenum">
              <a:rPr lang="en-US" smtClean="0"/>
              <a:t>‹#›</a:t>
            </a:fld>
            <a:endParaRPr lang="en-US"/>
          </a:p>
        </p:txBody>
      </p:sp>
    </p:spTree>
    <p:extLst>
      <p:ext uri="{BB962C8B-B14F-4D97-AF65-F5344CB8AC3E}">
        <p14:creationId xmlns:p14="http://schemas.microsoft.com/office/powerpoint/2010/main" val="1916032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8700C41-4132-405C-901F-1917745B9D24}" type="datetimeFigureOut">
              <a:rPr lang="en-US" smtClean="0"/>
              <a:t>10/24/2023</a:t>
            </a:fld>
            <a:endParaRPr lang="en-US"/>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A95CC9C-ED16-4F92-B9FF-D02E4AB36B9B}" type="slidenum">
              <a:rPr lang="en-US" smtClean="0"/>
              <a:t>‹#›</a:t>
            </a:fld>
            <a:endParaRPr lang="en-US"/>
          </a:p>
        </p:txBody>
      </p:sp>
    </p:spTree>
    <p:extLst>
      <p:ext uri="{BB962C8B-B14F-4D97-AF65-F5344CB8AC3E}">
        <p14:creationId xmlns:p14="http://schemas.microsoft.com/office/powerpoint/2010/main" val="451144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925378"/>
          </a:xfrm>
        </p:spPr>
        <p:txBody>
          <a:bodyPr>
            <a:normAutofit/>
          </a:bodyPr>
          <a:lstStyle/>
          <a:p>
            <a:pPr algn="r"/>
            <a:r>
              <a:rPr lang="en-US" sz="2400" b="1" dirty="0" smtClean="0">
                <a:latin typeface="+mn-lt"/>
              </a:rPr>
              <a:t>University of </a:t>
            </a:r>
            <a:r>
              <a:rPr lang="en-US" sz="2400" b="1" dirty="0" err="1" smtClean="0">
                <a:latin typeface="+mn-lt"/>
              </a:rPr>
              <a:t>Basrah</a:t>
            </a:r>
            <a:r>
              <a:rPr lang="en-US" sz="2400" b="1" dirty="0" smtClean="0">
                <a:latin typeface="+mn-lt"/>
              </a:rPr>
              <a:t>	</a:t>
            </a:r>
            <a:br>
              <a:rPr lang="en-US" sz="2400" b="1" dirty="0" smtClean="0">
                <a:latin typeface="+mn-lt"/>
              </a:rPr>
            </a:br>
            <a:r>
              <a:rPr lang="en-US" sz="2400" b="1" dirty="0" smtClean="0">
                <a:latin typeface="+mn-lt"/>
              </a:rPr>
              <a:t>College of Nursing</a:t>
            </a:r>
            <a:endParaRPr lang="en-US" sz="2400" b="1" dirty="0">
              <a:latin typeface="+mn-lt"/>
            </a:endParaRPr>
          </a:p>
        </p:txBody>
      </p:sp>
      <p:sp>
        <p:nvSpPr>
          <p:cNvPr id="3" name="عنوان فرعي 2"/>
          <p:cNvSpPr>
            <a:spLocks noGrp="1"/>
          </p:cNvSpPr>
          <p:nvPr>
            <p:ph type="subTitle" idx="1"/>
          </p:nvPr>
        </p:nvSpPr>
        <p:spPr>
          <a:xfrm>
            <a:off x="1524000" y="3232597"/>
            <a:ext cx="9144000" cy="2768958"/>
          </a:xfrm>
        </p:spPr>
        <p:txBody>
          <a:bodyPr/>
          <a:lstStyle/>
          <a:p>
            <a:r>
              <a:rPr lang="en-US" b="1" dirty="0" smtClean="0">
                <a:latin typeface="Algerian" panose="04020705040A02060702" pitchFamily="82" charset="0"/>
              </a:rPr>
              <a:t>Management &amp;Leadership in Nursing</a:t>
            </a:r>
          </a:p>
          <a:p>
            <a:r>
              <a:rPr lang="en-US" sz="3200" b="1" dirty="0" smtClean="0"/>
              <a:t>Communication</a:t>
            </a:r>
          </a:p>
          <a:p>
            <a:pPr algn="l"/>
            <a:r>
              <a:rPr lang="en-US" b="1" dirty="0" smtClean="0"/>
              <a:t>Lecture four</a:t>
            </a:r>
          </a:p>
          <a:p>
            <a:pPr algn="l"/>
            <a:r>
              <a:rPr lang="en-US" b="1" dirty="0" smtClean="0"/>
              <a:t>Prepared by </a:t>
            </a:r>
            <a:r>
              <a:rPr lang="en-US" b="1" dirty="0" smtClean="0"/>
              <a:t>:- assist lect. Noor </a:t>
            </a:r>
            <a:r>
              <a:rPr lang="en-US" b="1" dirty="0" err="1" smtClean="0"/>
              <a:t>salah</a:t>
            </a:r>
            <a:r>
              <a:rPr lang="en-US" b="1" dirty="0" smtClean="0"/>
              <a:t> </a:t>
            </a:r>
            <a:r>
              <a:rPr lang="en-US" b="1" dirty="0" err="1" smtClean="0"/>
              <a:t>shreaf</a:t>
            </a:r>
            <a:r>
              <a:rPr lang="en-US" b="1" dirty="0" smtClean="0"/>
              <a:t> </a:t>
            </a:r>
            <a:endParaRPr lang="en-US" b="1" dirty="0" smtClean="0"/>
          </a:p>
          <a:p>
            <a:endParaRPr lang="en-US" dirty="0"/>
          </a:p>
        </p:txBody>
      </p:sp>
      <p:pic>
        <p:nvPicPr>
          <p:cNvPr id="4" name="صورة 3"/>
          <p:cNvPicPr>
            <a:picLocks noChangeAspect="1"/>
          </p:cNvPicPr>
          <p:nvPr/>
        </p:nvPicPr>
        <p:blipFill>
          <a:blip r:embed="rId2"/>
          <a:stretch>
            <a:fillRect/>
          </a:stretch>
        </p:blipFill>
        <p:spPr>
          <a:xfrm>
            <a:off x="2129303" y="1182711"/>
            <a:ext cx="2060627" cy="1322947"/>
          </a:xfrm>
          <a:prstGeom prst="rect">
            <a:avLst/>
          </a:prstGeom>
        </p:spPr>
      </p:pic>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3539" y="4314423"/>
            <a:ext cx="3400022" cy="2253802"/>
          </a:xfrm>
          <a:prstGeom prst="rect">
            <a:avLst/>
          </a:prstGeom>
        </p:spPr>
      </p:pic>
    </p:spTree>
    <p:extLst>
      <p:ext uri="{BB962C8B-B14F-4D97-AF65-F5344CB8AC3E}">
        <p14:creationId xmlns:p14="http://schemas.microsoft.com/office/powerpoint/2010/main" val="1290028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lgn="l">
              <a:buNone/>
            </a:pPr>
            <a:r>
              <a:rPr lang="en-US" b="1" dirty="0" smtClean="0">
                <a:solidFill>
                  <a:srgbClr val="FF0000"/>
                </a:solidFill>
              </a:rPr>
              <a:t>Active Listening</a:t>
            </a:r>
          </a:p>
          <a:p>
            <a:pPr marL="0" indent="0" algn="l">
              <a:buNone/>
            </a:pPr>
            <a:r>
              <a:rPr lang="en-US" dirty="0" smtClean="0"/>
              <a:t>Effective communication requires the ability to listen actively .Hearing and listening are two different things: </a:t>
            </a:r>
            <a:r>
              <a:rPr lang="en-US" b="1" dirty="0" smtClean="0"/>
              <a:t>Hearing</a:t>
            </a:r>
            <a:r>
              <a:rPr lang="en-US" dirty="0" smtClean="0"/>
              <a:t> is the physiological </a:t>
            </a:r>
          </a:p>
          <a:p>
            <a:pPr marL="0" indent="0" algn="l">
              <a:buNone/>
            </a:pPr>
            <a:r>
              <a:rPr lang="en-US" dirty="0" smtClean="0"/>
              <a:t>process of sound communicating with the hearing apparatus, whereas</a:t>
            </a:r>
          </a:p>
          <a:p>
            <a:pPr marL="0" indent="0" algn="l">
              <a:buNone/>
            </a:pPr>
            <a:r>
              <a:rPr lang="en-US" b="1" dirty="0" smtClean="0"/>
              <a:t>listening</a:t>
            </a:r>
            <a:r>
              <a:rPr lang="en-US" dirty="0" smtClean="0"/>
              <a:t> is more active and participatory and requires energy and a high level of concentration.</a:t>
            </a:r>
            <a:endParaRPr lang="en-US" dirty="0"/>
          </a:p>
        </p:txBody>
      </p:sp>
    </p:spTree>
    <p:extLst>
      <p:ext uri="{BB962C8B-B14F-4D97-AF65-F5344CB8AC3E}">
        <p14:creationId xmlns:p14="http://schemas.microsoft.com/office/powerpoint/2010/main" val="36374671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838200" y="365125"/>
            <a:ext cx="10515600" cy="5811838"/>
          </a:xfrm>
        </p:spPr>
        <p:txBody>
          <a:bodyPr>
            <a:normAutofit fontScale="92500" lnSpcReduction="10000"/>
          </a:bodyPr>
          <a:lstStyle/>
          <a:p>
            <a:pPr marL="0" indent="0" algn="l">
              <a:buNone/>
            </a:pPr>
            <a:r>
              <a:rPr lang="en-US" b="1" dirty="0" smtClean="0">
                <a:solidFill>
                  <a:srgbClr val="FF0000"/>
                </a:solidFill>
              </a:rPr>
              <a:t>Active listening is broken down into five stages;-</a:t>
            </a:r>
          </a:p>
          <a:p>
            <a:pPr marL="0" indent="0" algn="l">
              <a:buNone/>
            </a:pPr>
            <a:r>
              <a:rPr lang="en-US" b="1" dirty="0" smtClean="0"/>
              <a:t>1. Receiving: </a:t>
            </a:r>
            <a:r>
              <a:rPr lang="en-US" dirty="0" smtClean="0"/>
              <a:t>Ensuring the nurse is in a good position to hear information </a:t>
            </a:r>
          </a:p>
          <a:p>
            <a:pPr marL="0" indent="0" algn="l">
              <a:buNone/>
            </a:pPr>
            <a:r>
              <a:rPr lang="en-US" dirty="0" smtClean="0"/>
              <a:t>clearly</a:t>
            </a:r>
          </a:p>
          <a:p>
            <a:pPr marL="0" indent="0" algn="l">
              <a:buNone/>
            </a:pPr>
            <a:r>
              <a:rPr lang="en-US" b="1" dirty="0" smtClean="0"/>
              <a:t>2. Attending: </a:t>
            </a:r>
            <a:r>
              <a:rPr lang="en-US" dirty="0" smtClean="0"/>
              <a:t>Engaging in the conversation by adopting positive body </a:t>
            </a:r>
          </a:p>
          <a:p>
            <a:pPr marL="0" indent="0" algn="l">
              <a:buNone/>
            </a:pPr>
            <a:r>
              <a:rPr lang="en-US" dirty="0" smtClean="0"/>
              <a:t>language, facial expressions, and gestures</a:t>
            </a:r>
          </a:p>
          <a:p>
            <a:pPr marL="0" indent="0" algn="l">
              <a:buNone/>
            </a:pPr>
            <a:r>
              <a:rPr lang="en-US" b="1" dirty="0" smtClean="0"/>
              <a:t>3. Understanding:</a:t>
            </a:r>
            <a:r>
              <a:rPr lang="en-US" dirty="0" smtClean="0"/>
              <a:t> Gaining an understanding of what is being said and what </a:t>
            </a:r>
          </a:p>
          <a:p>
            <a:pPr marL="0" indent="0" algn="l">
              <a:buNone/>
            </a:pPr>
            <a:r>
              <a:rPr lang="en-US" dirty="0" smtClean="0"/>
              <a:t>may not be said</a:t>
            </a:r>
          </a:p>
          <a:p>
            <a:pPr marL="0" indent="0" algn="l">
              <a:buNone/>
            </a:pPr>
            <a:r>
              <a:rPr lang="en-US" b="1" dirty="0" smtClean="0"/>
              <a:t>4. Responding</a:t>
            </a:r>
            <a:r>
              <a:rPr lang="en-US" dirty="0" smtClean="0"/>
              <a:t>: Responding to the patient in a nonjudgmental manner and </a:t>
            </a:r>
          </a:p>
          <a:p>
            <a:pPr marL="0" indent="0" algn="l">
              <a:buNone/>
            </a:pPr>
            <a:r>
              <a:rPr lang="en-US" dirty="0" smtClean="0"/>
              <a:t>being aware if anything may have upset him or her</a:t>
            </a:r>
          </a:p>
          <a:p>
            <a:pPr marL="0" indent="0" algn="l">
              <a:buNone/>
            </a:pPr>
            <a:r>
              <a:rPr lang="en-US" b="1" dirty="0" smtClean="0"/>
              <a:t>5. Remembering: </a:t>
            </a:r>
            <a:r>
              <a:rPr lang="en-US" dirty="0" smtClean="0"/>
              <a:t>Recalling previous conversations with the patient to establish a starting point when re-engaging Active listening also requires the nurse to put aside judgment, evaluation, and approval in a concerted effort to be aware of the emotions and attitudes of others.  </a:t>
            </a:r>
            <a:endParaRPr lang="en-US" dirty="0"/>
          </a:p>
        </p:txBody>
      </p:sp>
    </p:spTree>
    <p:extLst>
      <p:ext uri="{BB962C8B-B14F-4D97-AF65-F5344CB8AC3E}">
        <p14:creationId xmlns:p14="http://schemas.microsoft.com/office/powerpoint/2010/main" val="2948222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2800" dirty="0" smtClean="0">
                <a:latin typeface="Algerian" panose="04020705040A02060702" pitchFamily="82" charset="0"/>
              </a:rPr>
              <a:t>FORMAL AND INFORMAL COMMUNICATION</a:t>
            </a:r>
            <a:endParaRPr lang="en-US" sz="2800" dirty="0">
              <a:latin typeface="Algerian" panose="04020705040A02060702" pitchFamily="82" charset="0"/>
            </a:endParaRPr>
          </a:p>
        </p:txBody>
      </p:sp>
      <p:sp>
        <p:nvSpPr>
          <p:cNvPr id="3" name="عنصر نائب للمحتوى 2"/>
          <p:cNvSpPr>
            <a:spLocks noGrp="1"/>
          </p:cNvSpPr>
          <p:nvPr>
            <p:ph idx="1"/>
          </p:nvPr>
        </p:nvSpPr>
        <p:spPr/>
        <p:txBody>
          <a:bodyPr/>
          <a:lstStyle/>
          <a:p>
            <a:pPr marL="0" indent="0" algn="l">
              <a:buNone/>
            </a:pPr>
            <a:r>
              <a:rPr lang="en-US" b="1" dirty="0" smtClean="0">
                <a:solidFill>
                  <a:srgbClr val="FF0000"/>
                </a:solidFill>
              </a:rPr>
              <a:t>Formal communication </a:t>
            </a:r>
            <a:r>
              <a:rPr lang="en-US" dirty="0" smtClean="0"/>
              <a:t>is described as ―a type of verbal presentation or document intended to share information and which conforms </a:t>
            </a:r>
          </a:p>
          <a:p>
            <a:pPr marL="0" indent="0" algn="l">
              <a:buNone/>
            </a:pPr>
            <a:r>
              <a:rPr lang="en-US" dirty="0" smtClean="0"/>
              <a:t>to established professional rules, standards and processes and avoids using slang terminology.</a:t>
            </a:r>
          </a:p>
          <a:p>
            <a:pPr marL="0" indent="0" algn="l">
              <a:buNone/>
            </a:pPr>
            <a:r>
              <a:rPr lang="en-US" b="1" dirty="0" smtClean="0"/>
              <a:t>Examples</a:t>
            </a:r>
            <a:r>
              <a:rPr lang="en-US" dirty="0" smtClean="0"/>
              <a:t> of formal communication that nurse leaders and managers may use include interviewing, counseling, dealing with complaints, managing conflict, evaluating, and disciplining.</a:t>
            </a:r>
            <a:endParaRPr lang="en-US" dirty="0"/>
          </a:p>
        </p:txBody>
      </p:sp>
    </p:spTree>
    <p:extLst>
      <p:ext uri="{BB962C8B-B14F-4D97-AF65-F5344CB8AC3E}">
        <p14:creationId xmlns:p14="http://schemas.microsoft.com/office/powerpoint/2010/main" val="22921137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lgn="l">
              <a:buNone/>
            </a:pPr>
            <a:r>
              <a:rPr lang="en-US" b="1" dirty="0" smtClean="0"/>
              <a:t>During the formal communication process, it is critical for nurse leaders and managers to maintain professionalism and be effective communicators by:</a:t>
            </a:r>
          </a:p>
          <a:p>
            <a:pPr marL="0" indent="0" algn="l">
              <a:buNone/>
            </a:pPr>
            <a:r>
              <a:rPr lang="en-US" dirty="0" smtClean="0"/>
              <a:t>● Using plain, direct language and avoiding jargon</a:t>
            </a:r>
          </a:p>
          <a:p>
            <a:pPr marL="0" indent="0" algn="l">
              <a:buNone/>
            </a:pPr>
            <a:r>
              <a:rPr lang="en-US" dirty="0" smtClean="0"/>
              <a:t>● Using familiar illustrations to get points across</a:t>
            </a:r>
          </a:p>
          <a:p>
            <a:pPr marL="0" indent="0" algn="l">
              <a:buNone/>
            </a:pPr>
            <a:r>
              <a:rPr lang="en-US" dirty="0" smtClean="0"/>
              <a:t>● Listening objectively</a:t>
            </a:r>
          </a:p>
          <a:p>
            <a:pPr marL="0" indent="0" algn="l">
              <a:buNone/>
            </a:pPr>
            <a:r>
              <a:rPr lang="en-US" dirty="0" smtClean="0"/>
              <a:t>● Keeping questions short</a:t>
            </a:r>
          </a:p>
          <a:p>
            <a:pPr marL="0" indent="0" algn="l">
              <a:buNone/>
            </a:pPr>
            <a:r>
              <a:rPr lang="en-US" dirty="0" smtClean="0"/>
              <a:t>● Giving clear, concise direction or instructions</a:t>
            </a:r>
          </a:p>
          <a:p>
            <a:pPr marL="0" indent="0" algn="l">
              <a:buNone/>
            </a:pPr>
            <a:endParaRPr lang="en-US" dirty="0"/>
          </a:p>
        </p:txBody>
      </p:sp>
    </p:spTree>
    <p:extLst>
      <p:ext uri="{BB962C8B-B14F-4D97-AF65-F5344CB8AC3E}">
        <p14:creationId xmlns:p14="http://schemas.microsoft.com/office/powerpoint/2010/main" val="3552156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lgn="l">
              <a:buNone/>
            </a:pPr>
            <a:r>
              <a:rPr lang="en-US" b="1" dirty="0" smtClean="0">
                <a:solidFill>
                  <a:srgbClr val="FF0000"/>
                </a:solidFill>
              </a:rPr>
              <a:t>Informal communication </a:t>
            </a:r>
            <a:r>
              <a:rPr lang="en-US" dirty="0" smtClean="0"/>
              <a:t>is a ―casual form of information sharing typically used in personal conversations with friends or family members. </a:t>
            </a:r>
          </a:p>
          <a:p>
            <a:pPr marL="0" indent="0" algn="l">
              <a:buNone/>
            </a:pPr>
            <a:r>
              <a:rPr lang="en-US" dirty="0" smtClean="0"/>
              <a:t>Nurse leaders and managers may use informal communication when conversing with patients about personal business, such as children or pets. Informal communication is used for nurse managers and leaders to establish open lines of communication with staff and to create a culture in the workplace that allows employees to feel connected with each other</a:t>
            </a:r>
            <a:endParaRPr lang="en-US" dirty="0"/>
          </a:p>
        </p:txBody>
      </p:sp>
    </p:spTree>
    <p:extLst>
      <p:ext uri="{BB962C8B-B14F-4D97-AF65-F5344CB8AC3E}">
        <p14:creationId xmlns:p14="http://schemas.microsoft.com/office/powerpoint/2010/main" val="650207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2800" dirty="0" smtClean="0">
                <a:latin typeface="Algerian" panose="04020705040A02060702" pitchFamily="82" charset="0"/>
              </a:rPr>
              <a:t>TYPES OF COMMUNICATION IN A HEALTH-CARE ENVIRONMENT</a:t>
            </a:r>
            <a:endParaRPr lang="en-US" sz="2800" dirty="0">
              <a:latin typeface="Algerian" panose="04020705040A02060702" pitchFamily="82" charset="0"/>
            </a:endParaRPr>
          </a:p>
        </p:txBody>
      </p:sp>
      <p:sp>
        <p:nvSpPr>
          <p:cNvPr id="3" name="عنصر نائب للمحتوى 2"/>
          <p:cNvSpPr>
            <a:spLocks noGrp="1"/>
          </p:cNvSpPr>
          <p:nvPr>
            <p:ph idx="1"/>
          </p:nvPr>
        </p:nvSpPr>
        <p:spPr/>
        <p:txBody>
          <a:bodyPr>
            <a:normAutofit/>
          </a:bodyPr>
          <a:lstStyle/>
          <a:p>
            <a:pPr marL="0" indent="0" algn="l">
              <a:buNone/>
            </a:pPr>
            <a:r>
              <a:rPr lang="en-US" b="1" dirty="0" smtClean="0">
                <a:solidFill>
                  <a:srgbClr val="FF0000"/>
                </a:solidFill>
              </a:rPr>
              <a:t>1- Organizational Communication:- </a:t>
            </a:r>
          </a:p>
          <a:p>
            <a:pPr marL="0" indent="0" algn="l">
              <a:buNone/>
            </a:pPr>
            <a:r>
              <a:rPr lang="en-US" dirty="0" smtClean="0"/>
              <a:t>Health-care systems must communicate important information, such as </a:t>
            </a:r>
            <a:r>
              <a:rPr lang="en-US" b="1" dirty="0" smtClean="0"/>
              <a:t>regulations</a:t>
            </a:r>
            <a:r>
              <a:rPr lang="en-US" dirty="0" smtClean="0"/>
              <a:t>, </a:t>
            </a:r>
            <a:r>
              <a:rPr lang="en-US" b="1" dirty="0" smtClean="0"/>
              <a:t>policies</a:t>
            </a:r>
            <a:r>
              <a:rPr lang="en-US" dirty="0" smtClean="0"/>
              <a:t>, and </a:t>
            </a:r>
            <a:r>
              <a:rPr lang="en-US" b="1" dirty="0" smtClean="0"/>
              <a:t>procedures</a:t>
            </a:r>
            <a:r>
              <a:rPr lang="en-US" dirty="0" smtClean="0"/>
              <a:t>. </a:t>
            </a:r>
          </a:p>
          <a:p>
            <a:pPr marL="0" indent="0" algn="l">
              <a:buNone/>
            </a:pPr>
            <a:r>
              <a:rPr lang="en-US" dirty="0" smtClean="0"/>
              <a:t>The goal of </a:t>
            </a:r>
            <a:r>
              <a:rPr lang="en-US" b="1" dirty="0" smtClean="0"/>
              <a:t>organizational communication</a:t>
            </a:r>
            <a:r>
              <a:rPr lang="en-US" dirty="0" smtClean="0"/>
              <a:t> is to convey the same message across the entire system. The ease with which communication flows through an organization has a great impact on the individual employee because it sets the tone for the climate of the working environment .</a:t>
            </a:r>
            <a:endParaRPr lang="en-US" dirty="0"/>
          </a:p>
        </p:txBody>
      </p:sp>
    </p:spTree>
    <p:extLst>
      <p:ext uri="{BB962C8B-B14F-4D97-AF65-F5344CB8AC3E}">
        <p14:creationId xmlns:p14="http://schemas.microsoft.com/office/powerpoint/2010/main" val="3751886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502276" y="1545465"/>
            <a:ext cx="11359166" cy="4631498"/>
          </a:xfrm>
        </p:spPr>
        <p:txBody>
          <a:bodyPr/>
          <a:lstStyle/>
          <a:p>
            <a:pPr marL="0" indent="0" algn="l">
              <a:buNone/>
            </a:pPr>
            <a:r>
              <a:rPr lang="en-US" b="1" dirty="0" smtClean="0"/>
              <a:t>Various directions of communication may be used at the organizational </a:t>
            </a:r>
          </a:p>
          <a:p>
            <a:pPr marL="0" indent="0" algn="l">
              <a:buNone/>
            </a:pPr>
            <a:r>
              <a:rPr lang="en-US" b="1" dirty="0" smtClean="0"/>
              <a:t>level. </a:t>
            </a:r>
          </a:p>
          <a:p>
            <a:pPr algn="l" rtl="0">
              <a:buFont typeface="Wingdings" panose="05000000000000000000" pitchFamily="2" charset="2"/>
              <a:buChar char="v"/>
            </a:pPr>
            <a:r>
              <a:rPr lang="en-US" b="1" dirty="0" smtClean="0"/>
              <a:t> </a:t>
            </a:r>
            <a:r>
              <a:rPr lang="en-US" dirty="0" smtClean="0">
                <a:solidFill>
                  <a:srgbClr val="FF0000"/>
                </a:solidFill>
              </a:rPr>
              <a:t>Downward communication </a:t>
            </a:r>
            <a:r>
              <a:rPr lang="en-US" dirty="0" smtClean="0"/>
              <a:t>reflects the hierarchical nature of the </a:t>
            </a:r>
          </a:p>
          <a:p>
            <a:pPr marL="0" indent="0" algn="l">
              <a:buNone/>
            </a:pPr>
            <a:r>
              <a:rPr lang="en-US" dirty="0" smtClean="0"/>
              <a:t>organization (e.g., the sending of information by administrators to nurse</a:t>
            </a:r>
          </a:p>
          <a:p>
            <a:pPr marL="0" indent="0" algn="l">
              <a:buNone/>
            </a:pPr>
            <a:r>
              <a:rPr lang="en-US" dirty="0" smtClean="0"/>
              <a:t>leaders and managers or by nurse leaders and managers to staff). </a:t>
            </a:r>
          </a:p>
          <a:p>
            <a:pPr marL="0" indent="0" algn="l">
              <a:buNone/>
            </a:pPr>
            <a:r>
              <a:rPr lang="en-US" dirty="0" smtClean="0"/>
              <a:t>Downward communication includes directives to employees, expectations </a:t>
            </a:r>
          </a:p>
          <a:p>
            <a:pPr marL="0" indent="0" algn="l">
              <a:buNone/>
            </a:pPr>
            <a:r>
              <a:rPr lang="en-US" dirty="0" smtClean="0"/>
              <a:t>for employees, and performance feedback.</a:t>
            </a:r>
            <a:endParaRPr lang="en-US" dirty="0"/>
          </a:p>
        </p:txBody>
      </p:sp>
    </p:spTree>
    <p:extLst>
      <p:ext uri="{BB962C8B-B14F-4D97-AF65-F5344CB8AC3E}">
        <p14:creationId xmlns:p14="http://schemas.microsoft.com/office/powerpoint/2010/main" val="2128534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838200" y="1326524"/>
            <a:ext cx="10515600" cy="4850439"/>
          </a:xfrm>
        </p:spPr>
        <p:txBody>
          <a:bodyPr>
            <a:normAutofit/>
          </a:bodyPr>
          <a:lstStyle/>
          <a:p>
            <a:pPr algn="l" rtl="0">
              <a:buFont typeface="Wingdings" panose="05000000000000000000" pitchFamily="2" charset="2"/>
              <a:buChar char="v"/>
            </a:pPr>
            <a:r>
              <a:rPr lang="en-US" dirty="0" smtClean="0">
                <a:solidFill>
                  <a:srgbClr val="FF0000"/>
                </a:solidFill>
              </a:rPr>
              <a:t>Lateral communication </a:t>
            </a:r>
            <a:r>
              <a:rPr lang="en-US" dirty="0" smtClean="0"/>
              <a:t>is the sharing of information among nurse leaders and managers or other staff at the same level. Examples of lateral communication are coordination between units and services, information sharing, problem solving, and conflict management.</a:t>
            </a:r>
          </a:p>
          <a:p>
            <a:pPr algn="l" rtl="0">
              <a:buFont typeface="Wingdings" panose="05000000000000000000" pitchFamily="2" charset="2"/>
              <a:buChar char="v"/>
            </a:pPr>
            <a:r>
              <a:rPr lang="en-US" dirty="0" smtClean="0">
                <a:solidFill>
                  <a:srgbClr val="FF0000"/>
                </a:solidFill>
              </a:rPr>
              <a:t>diagonal communication</a:t>
            </a:r>
            <a:r>
              <a:rPr lang="en-US" dirty="0" smtClean="0"/>
              <a:t> This occurs , for example, when a nurse leader and manager communicates with the chief financial officer or the medical director. </a:t>
            </a:r>
          </a:p>
          <a:p>
            <a:pPr algn="l" rtl="0">
              <a:buFont typeface="Wingdings" panose="05000000000000000000" pitchFamily="2" charset="2"/>
              <a:buChar char="v"/>
            </a:pPr>
            <a:r>
              <a:rPr lang="en-US" dirty="0" smtClean="0">
                <a:solidFill>
                  <a:srgbClr val="FF0000"/>
                </a:solidFill>
              </a:rPr>
              <a:t>upward communication </a:t>
            </a:r>
            <a:r>
              <a:rPr lang="en-US" dirty="0" smtClean="0"/>
              <a:t>is the sending of information up the hierarchal chain (e.g., staff to the nurse manager or leader, or nurse leader and manager to higher- level managers and administrators). </a:t>
            </a:r>
            <a:endParaRPr lang="en-US" dirty="0"/>
          </a:p>
        </p:txBody>
      </p:sp>
    </p:spTree>
    <p:extLst>
      <p:ext uri="{BB962C8B-B14F-4D97-AF65-F5344CB8AC3E}">
        <p14:creationId xmlns:p14="http://schemas.microsoft.com/office/powerpoint/2010/main" val="1755962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pPr marL="0" indent="0" algn="l">
              <a:buNone/>
            </a:pPr>
            <a:r>
              <a:rPr lang="en-US" b="1" dirty="0" smtClean="0">
                <a:solidFill>
                  <a:srgbClr val="FF0000"/>
                </a:solidFill>
              </a:rPr>
              <a:t>2- interprofessional communication </a:t>
            </a:r>
            <a:r>
              <a:rPr lang="en-US" dirty="0" smtClean="0"/>
              <a:t>fosters patient-centered care and results in quality outcomes. To communicate inter- professionally, nurse leaders and managers must communicate with all members of the health-care team, as well as with patients and their families.  </a:t>
            </a:r>
          </a:p>
          <a:p>
            <a:pPr marL="0" indent="0" algn="l">
              <a:buNone/>
            </a:pPr>
            <a:endParaRPr lang="en-US" dirty="0" smtClean="0"/>
          </a:p>
          <a:p>
            <a:pPr marL="0" indent="0" algn="l">
              <a:buNone/>
            </a:pPr>
            <a:r>
              <a:rPr lang="en-US" dirty="0" smtClean="0"/>
              <a:t>In fact, evidence suggests that poor inter- professional communication impacts patient safety and quality of care globally.</a:t>
            </a:r>
          </a:p>
          <a:p>
            <a:pPr marL="0" indent="0" algn="l">
              <a:buNone/>
            </a:pPr>
            <a:endParaRPr lang="en-US" dirty="0" smtClean="0"/>
          </a:p>
          <a:p>
            <a:pPr marL="0" indent="0" algn="l">
              <a:buNone/>
            </a:pPr>
            <a:r>
              <a:rPr lang="en-US" dirty="0" smtClean="0"/>
              <a:t>Specifically, miscommunication between nurses and physicians contributes to medication errors, patient injuries, and patient deaths</a:t>
            </a:r>
            <a:endParaRPr lang="en-US" dirty="0"/>
          </a:p>
        </p:txBody>
      </p:sp>
    </p:spTree>
    <p:extLst>
      <p:ext uri="{BB962C8B-B14F-4D97-AF65-F5344CB8AC3E}">
        <p14:creationId xmlns:p14="http://schemas.microsoft.com/office/powerpoint/2010/main" val="610879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a:latin typeface="+mn-lt"/>
              </a:rPr>
              <a:t>REFERENCES</a:t>
            </a:r>
          </a:p>
        </p:txBody>
      </p:sp>
      <p:sp>
        <p:nvSpPr>
          <p:cNvPr id="3" name="عنصر نائب للمحتوى 2"/>
          <p:cNvSpPr>
            <a:spLocks noGrp="1"/>
          </p:cNvSpPr>
          <p:nvPr>
            <p:ph idx="1"/>
          </p:nvPr>
        </p:nvSpPr>
        <p:spPr/>
        <p:txBody>
          <a:bodyPr>
            <a:normAutofit/>
          </a:bodyPr>
          <a:lstStyle/>
          <a:p>
            <a:pPr algn="l" rtl="0">
              <a:buFont typeface="Wingdings" panose="05000000000000000000" pitchFamily="2" charset="2"/>
              <a:buChar char="v"/>
            </a:pPr>
            <a:r>
              <a:rPr lang="en-US" dirty="0"/>
              <a:t>Koontz H &amp;</a:t>
            </a:r>
            <a:r>
              <a:rPr lang="en-US" dirty="0" err="1"/>
              <a:t>Weihrich</a:t>
            </a:r>
            <a:r>
              <a:rPr lang="en-US" dirty="0"/>
              <a:t> H . Essentials of management an international </a:t>
            </a:r>
          </a:p>
          <a:p>
            <a:pPr marL="0" indent="0" algn="l">
              <a:buNone/>
            </a:pPr>
            <a:r>
              <a:rPr lang="en-US" dirty="0"/>
              <a:t>perspective. (</a:t>
            </a:r>
            <a:r>
              <a:rPr lang="en-US" dirty="0" err="1"/>
              <a:t>Istedn</a:t>
            </a:r>
            <a:r>
              <a:rPr lang="en-US" dirty="0"/>
              <a:t>). New Delhi: Tata McGraw Hill publishers; 2007.</a:t>
            </a:r>
          </a:p>
          <a:p>
            <a:pPr algn="l" rtl="0">
              <a:buFont typeface="Wingdings" panose="05000000000000000000" pitchFamily="2" charset="2"/>
              <a:buChar char="v"/>
            </a:pPr>
            <a:r>
              <a:rPr lang="en-US" dirty="0" smtClean="0"/>
              <a:t>Koontz </a:t>
            </a:r>
            <a:r>
              <a:rPr lang="en-US" dirty="0"/>
              <a:t>H &amp;</a:t>
            </a:r>
            <a:r>
              <a:rPr lang="en-US" dirty="0" err="1"/>
              <a:t>Weihrich</a:t>
            </a:r>
            <a:r>
              <a:rPr lang="en-US" dirty="0"/>
              <a:t> H. Management a global perspective. 1st </a:t>
            </a:r>
            <a:r>
              <a:rPr lang="en-US" dirty="0" err="1"/>
              <a:t>edn</a:t>
            </a:r>
            <a:r>
              <a:rPr lang="en-US" dirty="0"/>
              <a:t>. New </a:t>
            </a:r>
            <a:r>
              <a:rPr lang="en-US" dirty="0" smtClean="0"/>
              <a:t>Delhi</a:t>
            </a:r>
            <a:r>
              <a:rPr lang="en-US" dirty="0"/>
              <a:t>: Tata Mc. </a:t>
            </a:r>
            <a:r>
              <a:rPr lang="en-US" dirty="0" err="1"/>
              <a:t>Graw</a:t>
            </a:r>
            <a:r>
              <a:rPr lang="en-US" dirty="0"/>
              <a:t> Hill publishers;2001.</a:t>
            </a:r>
          </a:p>
          <a:p>
            <a:pPr algn="l" rtl="0">
              <a:buFont typeface="Wingdings" panose="05000000000000000000" pitchFamily="2" charset="2"/>
              <a:buChar char="v"/>
            </a:pPr>
            <a:r>
              <a:rPr lang="en-US" dirty="0" smtClean="0"/>
              <a:t>Anthony </a:t>
            </a:r>
            <a:r>
              <a:rPr lang="en-US" dirty="0"/>
              <a:t>M K, Theresa S, JoAnn Glick, Martha Duffy and Fran </a:t>
            </a:r>
            <a:r>
              <a:rPr lang="en-US" dirty="0" err="1"/>
              <a:t>Paschall</a:t>
            </a:r>
            <a:r>
              <a:rPr lang="en-US" dirty="0"/>
              <a:t>. </a:t>
            </a:r>
            <a:r>
              <a:rPr lang="en-US" dirty="0" smtClean="0"/>
              <a:t>Leadership </a:t>
            </a:r>
            <a:r>
              <a:rPr lang="en-US" dirty="0"/>
              <a:t>and nurse retention, the pivotal role of nurse managers. JONA. Vol 35, </a:t>
            </a:r>
            <a:r>
              <a:rPr lang="en-US" dirty="0" smtClean="0"/>
              <a:t>Mar </a:t>
            </a:r>
            <a:r>
              <a:rPr lang="en-US" dirty="0"/>
              <a:t>2005.</a:t>
            </a:r>
          </a:p>
        </p:txBody>
      </p:sp>
    </p:spTree>
    <p:extLst>
      <p:ext uri="{BB962C8B-B14F-4D97-AF65-F5344CB8AC3E}">
        <p14:creationId xmlns:p14="http://schemas.microsoft.com/office/powerpoint/2010/main" val="4020149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b="1" dirty="0" smtClean="0">
                <a:latin typeface="Algerian" panose="04020705040A02060702" pitchFamily="82" charset="0"/>
              </a:rPr>
              <a:t>Communication</a:t>
            </a:r>
            <a:endParaRPr lang="en-US" b="1" dirty="0">
              <a:latin typeface="Algerian" panose="04020705040A02060702" pitchFamily="82" charset="0"/>
            </a:endParaRPr>
          </a:p>
        </p:txBody>
      </p:sp>
      <p:sp>
        <p:nvSpPr>
          <p:cNvPr id="3" name="عنصر نائب للمحتوى 2"/>
          <p:cNvSpPr>
            <a:spLocks noGrp="1"/>
          </p:cNvSpPr>
          <p:nvPr>
            <p:ph idx="1"/>
          </p:nvPr>
        </p:nvSpPr>
        <p:spPr/>
        <p:txBody>
          <a:bodyPr>
            <a:normAutofit lnSpcReduction="10000"/>
          </a:bodyPr>
          <a:lstStyle/>
          <a:p>
            <a:pPr marL="0" indent="0" algn="l">
              <a:buNone/>
            </a:pPr>
            <a:r>
              <a:rPr lang="en-US" b="1" dirty="0" smtClean="0"/>
              <a:t>Communication </a:t>
            </a:r>
            <a:r>
              <a:rPr lang="en-US" dirty="0" smtClean="0"/>
              <a:t>is an essential tool for nursing practice because a critical link exists between effective communication and positive patient outcomes. </a:t>
            </a:r>
          </a:p>
          <a:p>
            <a:pPr marL="0" indent="0" algn="l">
              <a:buNone/>
            </a:pPr>
            <a:endParaRPr lang="en-US" dirty="0" smtClean="0"/>
          </a:p>
          <a:p>
            <a:pPr marL="0" indent="0" algn="l">
              <a:buNone/>
            </a:pPr>
            <a:r>
              <a:rPr lang="en-US" dirty="0" smtClean="0"/>
              <a:t>Nurses must communicate effectively with all members of the health-care team, including other nurses, the patient, and the patient‘s family.</a:t>
            </a:r>
          </a:p>
          <a:p>
            <a:pPr marL="0" indent="0" algn="l">
              <a:buNone/>
            </a:pPr>
            <a:endParaRPr lang="en-US" dirty="0" smtClean="0"/>
          </a:p>
          <a:p>
            <a:pPr marL="0" indent="0" algn="l">
              <a:buNone/>
            </a:pPr>
            <a:r>
              <a:rPr lang="en-US" dirty="0" smtClean="0"/>
              <a:t>Effective communication involves two distinct steps: </a:t>
            </a:r>
            <a:r>
              <a:rPr lang="en-US" b="1" dirty="0" smtClean="0"/>
              <a:t>first</a:t>
            </a:r>
            <a:r>
              <a:rPr lang="en-US" dirty="0" smtClean="0"/>
              <a:t>, adequately articulating ideas; and </a:t>
            </a:r>
            <a:r>
              <a:rPr lang="en-US" b="1" dirty="0" smtClean="0"/>
              <a:t>second</a:t>
            </a:r>
            <a:r>
              <a:rPr lang="en-US" dirty="0" smtClean="0"/>
              <a:t>, understanding the listening audience with whom one is communicating</a:t>
            </a:r>
            <a:endParaRPr lang="en-US" dirty="0"/>
          </a:p>
        </p:txBody>
      </p:sp>
    </p:spTree>
    <p:extLst>
      <p:ext uri="{BB962C8B-B14F-4D97-AF65-F5344CB8AC3E}">
        <p14:creationId xmlns:p14="http://schemas.microsoft.com/office/powerpoint/2010/main" val="23397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smtClean="0"/>
              <a:t>Home work </a:t>
            </a:r>
            <a:endParaRPr lang="en-US" b="1" dirty="0"/>
          </a:p>
        </p:txBody>
      </p:sp>
      <p:sp>
        <p:nvSpPr>
          <p:cNvPr id="3" name="عنصر نائب للمحتوى 2"/>
          <p:cNvSpPr>
            <a:spLocks noGrp="1"/>
          </p:cNvSpPr>
          <p:nvPr>
            <p:ph idx="1"/>
          </p:nvPr>
        </p:nvSpPr>
        <p:spPr/>
        <p:txBody>
          <a:bodyPr/>
          <a:lstStyle/>
          <a:p>
            <a:pPr algn="l" rtl="0">
              <a:buFont typeface="Wingdings" panose="05000000000000000000" pitchFamily="2" charset="2"/>
              <a:buChar char="q"/>
            </a:pPr>
            <a:r>
              <a:rPr lang="en-US" dirty="0"/>
              <a:t>TYPES OF COMMUNICATION IN A HEALTH-CARE </a:t>
            </a:r>
            <a:r>
              <a:rPr lang="en-US" dirty="0" smtClean="0"/>
              <a:t>ENVIRONMENT? </a:t>
            </a:r>
          </a:p>
          <a:p>
            <a:pPr algn="l" rtl="0">
              <a:buFont typeface="Wingdings" panose="05000000000000000000" pitchFamily="2" charset="2"/>
              <a:buChar char="q"/>
            </a:pPr>
            <a:r>
              <a:rPr lang="en-US" dirty="0"/>
              <a:t>Different between FORMAL AND INFORMAL </a:t>
            </a:r>
            <a:r>
              <a:rPr lang="en-US" dirty="0" smtClean="0"/>
              <a:t>COMMUNICATION? </a:t>
            </a:r>
          </a:p>
          <a:p>
            <a:pPr algn="l" rtl="0">
              <a:buFont typeface="Wingdings" panose="05000000000000000000" pitchFamily="2" charset="2"/>
              <a:buChar char="q"/>
            </a:pPr>
            <a:r>
              <a:rPr lang="en-US" dirty="0"/>
              <a:t> Communication </a:t>
            </a:r>
            <a:r>
              <a:rPr lang="en-US" dirty="0" smtClean="0"/>
              <a:t>Process? </a:t>
            </a:r>
          </a:p>
          <a:p>
            <a:pPr algn="l" rtl="0">
              <a:buFont typeface="Wingdings" panose="05000000000000000000" pitchFamily="2" charset="2"/>
              <a:buChar char="q"/>
            </a:pPr>
            <a:endParaRPr lang="en-US" dirty="0" smtClean="0"/>
          </a:p>
          <a:p>
            <a:pPr algn="l" rtl="0">
              <a:buFont typeface="Wingdings" panose="05000000000000000000" pitchFamily="2" charset="2"/>
              <a:buChar char="q"/>
            </a:pPr>
            <a:endParaRPr lang="en-US" dirty="0"/>
          </a:p>
        </p:txBody>
      </p:sp>
    </p:spTree>
    <p:extLst>
      <p:ext uri="{BB962C8B-B14F-4D97-AF65-F5344CB8AC3E}">
        <p14:creationId xmlns:p14="http://schemas.microsoft.com/office/powerpoint/2010/main" val="2949441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690688"/>
            <a:ext cx="10662634" cy="4800264"/>
          </a:xfrm>
        </p:spPr>
      </p:pic>
    </p:spTree>
    <p:extLst>
      <p:ext uri="{BB962C8B-B14F-4D97-AF65-F5344CB8AC3E}">
        <p14:creationId xmlns:p14="http://schemas.microsoft.com/office/powerpoint/2010/main" val="3722940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sz="3600" b="1" dirty="0" smtClean="0">
                <a:solidFill>
                  <a:srgbClr val="FF0000"/>
                </a:solidFill>
                <a:latin typeface="Algerian" panose="04020705040A02060702" pitchFamily="82" charset="0"/>
              </a:rPr>
              <a:t>The Communication Process</a:t>
            </a:r>
            <a:r>
              <a:rPr lang="en-US" dirty="0" smtClean="0">
                <a:latin typeface="Algerian" panose="04020705040A02060702" pitchFamily="82" charset="0"/>
              </a:rPr>
              <a:t/>
            </a:r>
            <a:br>
              <a:rPr lang="en-US" dirty="0" smtClean="0">
                <a:latin typeface="Algerian" panose="04020705040A02060702" pitchFamily="82" charset="0"/>
              </a:rPr>
            </a:br>
            <a:endParaRPr lang="en-US" dirty="0">
              <a:latin typeface="Algerian" panose="04020705040A02060702" pitchFamily="82" charset="0"/>
            </a:endParaRPr>
          </a:p>
        </p:txBody>
      </p:sp>
      <p:sp>
        <p:nvSpPr>
          <p:cNvPr id="3" name="عنصر نائب للمحتوى 2"/>
          <p:cNvSpPr>
            <a:spLocks noGrp="1"/>
          </p:cNvSpPr>
          <p:nvPr>
            <p:ph idx="1"/>
          </p:nvPr>
        </p:nvSpPr>
        <p:spPr>
          <a:xfrm>
            <a:off x="838200" y="1416676"/>
            <a:ext cx="10515600" cy="4760287"/>
          </a:xfrm>
        </p:spPr>
        <p:txBody>
          <a:bodyPr>
            <a:normAutofit lnSpcReduction="10000"/>
          </a:bodyPr>
          <a:lstStyle/>
          <a:p>
            <a:pPr marL="0" indent="0" algn="l">
              <a:buNone/>
            </a:pPr>
            <a:r>
              <a:rPr lang="en-US" b="1" dirty="0" smtClean="0"/>
              <a:t>The communication process includes the following elements :</a:t>
            </a:r>
          </a:p>
          <a:p>
            <a:pPr marL="0" indent="0" algn="l">
              <a:buNone/>
            </a:pPr>
            <a:r>
              <a:rPr lang="en-US" b="1" dirty="0" smtClean="0">
                <a:solidFill>
                  <a:srgbClr val="FF0000"/>
                </a:solidFill>
              </a:rPr>
              <a:t>Sender: </a:t>
            </a:r>
            <a:r>
              <a:rPr lang="en-US" dirty="0" smtClean="0"/>
              <a:t>The person who begins the transfer of information, thoughts, or ideas, and engages one or more other persons</a:t>
            </a:r>
          </a:p>
          <a:p>
            <a:pPr marL="0" indent="0" algn="l">
              <a:buNone/>
            </a:pPr>
            <a:r>
              <a:rPr lang="en-US" b="1" dirty="0" smtClean="0">
                <a:solidFill>
                  <a:srgbClr val="FF0000"/>
                </a:solidFill>
              </a:rPr>
              <a:t>Encoding: </a:t>
            </a:r>
            <a:r>
              <a:rPr lang="en-US" dirty="0" smtClean="0"/>
              <a:t>The process the sender uses to transmit the message, including verbal language, voice inflection, and body language.</a:t>
            </a:r>
          </a:p>
          <a:p>
            <a:pPr marL="0" indent="0" algn="l">
              <a:buNone/>
            </a:pPr>
            <a:r>
              <a:rPr lang="en-US" b="1" dirty="0" smtClean="0">
                <a:solidFill>
                  <a:srgbClr val="FF0000"/>
                </a:solidFill>
              </a:rPr>
              <a:t>Message: </a:t>
            </a:r>
            <a:r>
              <a:rPr lang="en-US" dirty="0" smtClean="0"/>
              <a:t>The information or content the sender is transferring, which can be transmitted verbally, nonverbally, and in writing</a:t>
            </a:r>
          </a:p>
          <a:p>
            <a:pPr marL="0" indent="0" algn="l">
              <a:buNone/>
            </a:pPr>
            <a:r>
              <a:rPr lang="en-US" b="1" dirty="0" smtClean="0">
                <a:solidFill>
                  <a:srgbClr val="FF0000"/>
                </a:solidFill>
              </a:rPr>
              <a:t>Sensory channel: </a:t>
            </a:r>
            <a:r>
              <a:rPr lang="en-US" dirty="0" smtClean="0"/>
              <a:t>The manner in which the message is sent, including visual (e.g., facial expressions, posture, and body language), auditory (e.g., spoken word), kinesthetic (e.g., touching and nonverbal communication), and electronic (e.g., media such as e-mail or text message)</a:t>
            </a:r>
          </a:p>
        </p:txBody>
      </p:sp>
    </p:spTree>
    <p:extLst>
      <p:ext uri="{BB962C8B-B14F-4D97-AF65-F5344CB8AC3E}">
        <p14:creationId xmlns:p14="http://schemas.microsoft.com/office/powerpoint/2010/main" val="2226244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lgn="l">
              <a:buNone/>
            </a:pPr>
            <a:r>
              <a:rPr lang="en-US" b="1" dirty="0" smtClean="0">
                <a:solidFill>
                  <a:srgbClr val="FF0000"/>
                </a:solidFill>
              </a:rPr>
              <a:t>Receiver: </a:t>
            </a:r>
            <a:r>
              <a:rPr lang="en-US" dirty="0" smtClean="0"/>
              <a:t>The person or persons whom the sender intended to receive the message</a:t>
            </a:r>
          </a:p>
          <a:p>
            <a:pPr marL="0" indent="0" algn="l">
              <a:buNone/>
            </a:pPr>
            <a:r>
              <a:rPr lang="en-US" b="1" dirty="0" smtClean="0">
                <a:solidFill>
                  <a:srgbClr val="FF0000"/>
                </a:solidFill>
              </a:rPr>
              <a:t>Decoding:</a:t>
            </a:r>
            <a:r>
              <a:rPr lang="en-US" dirty="0" smtClean="0"/>
              <a:t> The process of interpreting the message</a:t>
            </a:r>
          </a:p>
          <a:p>
            <a:pPr marL="0" indent="0" algn="l">
              <a:buNone/>
            </a:pPr>
            <a:r>
              <a:rPr lang="en-US" b="1" dirty="0" smtClean="0">
                <a:solidFill>
                  <a:srgbClr val="FF0000"/>
                </a:solidFill>
              </a:rPr>
              <a:t>Feedback: </a:t>
            </a:r>
            <a:r>
              <a:rPr lang="en-US" dirty="0" smtClean="0"/>
              <a:t>Determines whether the message was received as intended; can be verbal and nonverbal and allows the sender to correct or clarify the message sent and verify the message was received accurately</a:t>
            </a:r>
          </a:p>
          <a:p>
            <a:pPr marL="0" indent="0" algn="l">
              <a:buNone/>
            </a:pPr>
            <a:endParaRPr lang="en-US" dirty="0"/>
          </a:p>
        </p:txBody>
      </p:sp>
    </p:spTree>
    <p:extLst>
      <p:ext uri="{BB962C8B-B14F-4D97-AF65-F5344CB8AC3E}">
        <p14:creationId xmlns:p14="http://schemas.microsoft.com/office/powerpoint/2010/main" val="3778074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69701" y="1442434"/>
            <a:ext cx="10684099" cy="4734529"/>
          </a:xfrm>
        </p:spPr>
      </p:pic>
    </p:spTree>
    <p:extLst>
      <p:ext uri="{BB962C8B-B14F-4D97-AF65-F5344CB8AC3E}">
        <p14:creationId xmlns:p14="http://schemas.microsoft.com/office/powerpoint/2010/main" val="3991348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3600" dirty="0" smtClean="0">
                <a:latin typeface="Algerian" panose="04020705040A02060702" pitchFamily="82" charset="0"/>
              </a:rPr>
              <a:t>Verbal and Nonverbal Communication</a:t>
            </a:r>
            <a:endParaRPr lang="en-US" sz="3600" dirty="0">
              <a:latin typeface="Algerian" panose="04020705040A02060702" pitchFamily="82" charset="0"/>
            </a:endParaRPr>
          </a:p>
        </p:txBody>
      </p:sp>
      <p:sp>
        <p:nvSpPr>
          <p:cNvPr id="3" name="عنصر نائب للمحتوى 2"/>
          <p:cNvSpPr>
            <a:spLocks noGrp="1"/>
          </p:cNvSpPr>
          <p:nvPr>
            <p:ph idx="1"/>
          </p:nvPr>
        </p:nvSpPr>
        <p:spPr/>
        <p:txBody>
          <a:bodyPr>
            <a:normAutofit fontScale="92500" lnSpcReduction="10000"/>
          </a:bodyPr>
          <a:lstStyle/>
          <a:p>
            <a:pPr marL="0" indent="0" algn="l">
              <a:buNone/>
            </a:pPr>
            <a:r>
              <a:rPr lang="en-US" b="1" dirty="0" smtClean="0">
                <a:solidFill>
                  <a:srgbClr val="FF0000"/>
                </a:solidFill>
              </a:rPr>
              <a:t>Verbal Communication</a:t>
            </a:r>
          </a:p>
          <a:p>
            <a:pPr marL="0" indent="0" algn="l">
              <a:buNone/>
            </a:pPr>
            <a:r>
              <a:rPr lang="en-US" b="1" dirty="0" smtClean="0"/>
              <a:t>Verbal communication </a:t>
            </a:r>
            <a:r>
              <a:rPr lang="en-US" dirty="0" smtClean="0"/>
              <a:t>is a conscious method of communication. It occurs face to face, by telephone, and through written messages such as e-mails. </a:t>
            </a:r>
          </a:p>
          <a:p>
            <a:pPr marL="0" indent="0" algn="l">
              <a:buNone/>
            </a:pPr>
            <a:endParaRPr lang="en-US" dirty="0" smtClean="0"/>
          </a:p>
          <a:p>
            <a:pPr marL="0" indent="0" algn="l">
              <a:buNone/>
            </a:pPr>
            <a:r>
              <a:rPr lang="en-US" dirty="0" smtClean="0"/>
              <a:t>Effective communication, whether spoken or written, is essential for nurses </a:t>
            </a:r>
          </a:p>
          <a:p>
            <a:pPr marL="0" indent="0" algn="l">
              <a:buNone/>
            </a:pPr>
            <a:r>
              <a:rPr lang="en-US" dirty="0" smtClean="0"/>
              <a:t>when dealing with patients, especially when documenting nursing care and </a:t>
            </a:r>
          </a:p>
          <a:p>
            <a:pPr marL="0" indent="0" algn="l">
              <a:buNone/>
            </a:pPr>
            <a:r>
              <a:rPr lang="en-US" dirty="0" smtClean="0"/>
              <a:t>pro- viding discharge instructions for patients and families. Precise </a:t>
            </a:r>
          </a:p>
          <a:p>
            <a:pPr marL="0" indent="0" algn="l">
              <a:buNone/>
            </a:pPr>
            <a:r>
              <a:rPr lang="en-US" dirty="0" smtClean="0"/>
              <a:t>documentation of nursing care is vital because it is used by other nurses and </a:t>
            </a:r>
          </a:p>
          <a:p>
            <a:pPr marL="0" indent="0" algn="l">
              <a:buNone/>
            </a:pPr>
            <a:r>
              <a:rPr lang="en-US" dirty="0" smtClean="0"/>
              <a:t>health-care professionals and in administrative records across an </a:t>
            </a:r>
          </a:p>
          <a:p>
            <a:pPr marL="0" indent="0" algn="l">
              <a:buNone/>
            </a:pPr>
            <a:r>
              <a:rPr lang="en-US" dirty="0" smtClean="0"/>
              <a:t>Organization.</a:t>
            </a:r>
            <a:endParaRPr lang="en-US" dirty="0"/>
          </a:p>
        </p:txBody>
      </p:sp>
    </p:spTree>
    <p:extLst>
      <p:ext uri="{BB962C8B-B14F-4D97-AF65-F5344CB8AC3E}">
        <p14:creationId xmlns:p14="http://schemas.microsoft.com/office/powerpoint/2010/main" val="1990688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838199" y="1825625"/>
            <a:ext cx="10945969" cy="4351338"/>
          </a:xfrm>
        </p:spPr>
        <p:txBody>
          <a:bodyPr/>
          <a:lstStyle/>
          <a:p>
            <a:pPr marL="0" indent="0" algn="l">
              <a:buNone/>
            </a:pPr>
            <a:r>
              <a:rPr lang="en-US" b="1" dirty="0" smtClean="0">
                <a:solidFill>
                  <a:srgbClr val="FF0000"/>
                </a:solidFill>
              </a:rPr>
              <a:t>Nonverbal Communication</a:t>
            </a:r>
          </a:p>
          <a:p>
            <a:pPr marL="0" indent="0" algn="l">
              <a:buNone/>
            </a:pPr>
            <a:r>
              <a:rPr lang="en-US" dirty="0" smtClean="0"/>
              <a:t>Even in moments of silence, communication continues. </a:t>
            </a:r>
            <a:r>
              <a:rPr lang="en-US" b="1" dirty="0" smtClean="0"/>
              <a:t>Nonverbal </a:t>
            </a:r>
          </a:p>
          <a:p>
            <a:pPr marL="0" indent="0" algn="l">
              <a:buNone/>
            </a:pPr>
            <a:r>
              <a:rPr lang="en-US" b="1" dirty="0" smtClean="0"/>
              <a:t>communication </a:t>
            </a:r>
            <a:r>
              <a:rPr lang="en-US" dirty="0" smtClean="0"/>
              <a:t>encompasses behaviors, actions, and facial expressions that transmit messages in lieu of or in addition to verbal communication. </a:t>
            </a:r>
          </a:p>
          <a:p>
            <a:pPr marL="0" indent="0" algn="l">
              <a:buNone/>
            </a:pPr>
            <a:r>
              <a:rPr lang="en-US" dirty="0" smtClean="0"/>
              <a:t>Nonverbal communication plays a central role in human interactions and is crucial in transmitting emotional and relational information. </a:t>
            </a:r>
            <a:endParaRPr lang="en-US" dirty="0"/>
          </a:p>
        </p:txBody>
      </p:sp>
    </p:spTree>
    <p:extLst>
      <p:ext uri="{BB962C8B-B14F-4D97-AF65-F5344CB8AC3E}">
        <p14:creationId xmlns:p14="http://schemas.microsoft.com/office/powerpoint/2010/main" val="3445035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lgn="l">
              <a:buNone/>
            </a:pPr>
            <a:r>
              <a:rPr lang="en-US" dirty="0" smtClean="0"/>
              <a:t>Nonverbal communication can be conscious as well as subconscious and includes eye contact, facial expressions, gestures, posture, body movement, touch, and physical appearance. Facial behavior and expressions in particular (e.g., eye contact or lack of, smiling or grimacing) provide valuable clues and can indicate a person‘s comfort level with the topic under discussion.</a:t>
            </a:r>
          </a:p>
          <a:p>
            <a:pPr marL="0" indent="0" algn="l">
              <a:buNone/>
            </a:pPr>
            <a:endParaRPr lang="en-US" dirty="0"/>
          </a:p>
        </p:txBody>
      </p:sp>
    </p:spTree>
    <p:extLst>
      <p:ext uri="{BB962C8B-B14F-4D97-AF65-F5344CB8AC3E}">
        <p14:creationId xmlns:p14="http://schemas.microsoft.com/office/powerpoint/2010/main" val="2870092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365125"/>
            <a:ext cx="10623997" cy="6331889"/>
          </a:xfrm>
        </p:spPr>
      </p:pic>
    </p:spTree>
    <p:extLst>
      <p:ext uri="{BB962C8B-B14F-4D97-AF65-F5344CB8AC3E}">
        <p14:creationId xmlns:p14="http://schemas.microsoft.com/office/powerpoint/2010/main" val="1779683526"/>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TotalTime>
  <Words>1285</Words>
  <Application>Microsoft Office PowerPoint</Application>
  <PresentationFormat>شاشة عريضة</PresentationFormat>
  <Paragraphs>89</Paragraphs>
  <Slides>21</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21</vt:i4>
      </vt:variant>
    </vt:vector>
  </HeadingPairs>
  <TitlesOfParts>
    <vt:vector size="28" baseType="lpstr">
      <vt:lpstr>Algerian</vt:lpstr>
      <vt:lpstr>Arial</vt:lpstr>
      <vt:lpstr>Calibri</vt:lpstr>
      <vt:lpstr>Calibri Light</vt:lpstr>
      <vt:lpstr>Times New Roman</vt:lpstr>
      <vt:lpstr>Wingdings</vt:lpstr>
      <vt:lpstr>نسق Office</vt:lpstr>
      <vt:lpstr>University of Basrah  College of Nursing</vt:lpstr>
      <vt:lpstr>Communication</vt:lpstr>
      <vt:lpstr>The Communication Process </vt:lpstr>
      <vt:lpstr>عرض تقديمي في PowerPoint</vt:lpstr>
      <vt:lpstr>عرض تقديمي في PowerPoint</vt:lpstr>
      <vt:lpstr>Verbal and Nonverbal Communication</vt:lpstr>
      <vt:lpstr>عرض تقديمي في PowerPoint</vt:lpstr>
      <vt:lpstr>عرض تقديمي في PowerPoint</vt:lpstr>
      <vt:lpstr>عرض تقديمي في PowerPoint</vt:lpstr>
      <vt:lpstr>عرض تقديمي في PowerPoint</vt:lpstr>
      <vt:lpstr>عرض تقديمي في PowerPoint</vt:lpstr>
      <vt:lpstr>FORMAL AND INFORMAL COMMUNICATION</vt:lpstr>
      <vt:lpstr>عرض تقديمي في PowerPoint</vt:lpstr>
      <vt:lpstr>عرض تقديمي في PowerPoint</vt:lpstr>
      <vt:lpstr>TYPES OF COMMUNICATION IN A HEALTH-CARE ENVIRONMENT</vt:lpstr>
      <vt:lpstr>عرض تقديمي في PowerPoint</vt:lpstr>
      <vt:lpstr>عرض تقديمي في PowerPoint</vt:lpstr>
      <vt:lpstr>عرض تقديمي في PowerPoint</vt:lpstr>
      <vt:lpstr>REFERENCES</vt:lpstr>
      <vt:lpstr>Home work </vt:lpstr>
      <vt:lpstr>عرض تقديمي في PowerPoint</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Basrah  College of Nursing</dc:title>
  <dc:creator>Maher</dc:creator>
  <cp:lastModifiedBy>Maher</cp:lastModifiedBy>
  <cp:revision>16</cp:revision>
  <dcterms:created xsi:type="dcterms:W3CDTF">2023-08-30T07:13:28Z</dcterms:created>
  <dcterms:modified xsi:type="dcterms:W3CDTF">2023-10-24T08:09:46Z</dcterms:modified>
</cp:coreProperties>
</file>